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5"/>
  </p:sldMasterIdLst>
  <p:notesMasterIdLst>
    <p:notesMasterId r:id="rId23"/>
  </p:notesMasterIdLst>
  <p:handoutMasterIdLst>
    <p:handoutMasterId r:id="rId24"/>
  </p:handoutMasterIdLst>
  <p:sldIdLst>
    <p:sldId id="256" r:id="rId6"/>
    <p:sldId id="423" r:id="rId7"/>
    <p:sldId id="455" r:id="rId8"/>
    <p:sldId id="445" r:id="rId9"/>
    <p:sldId id="452" r:id="rId10"/>
    <p:sldId id="448" r:id="rId11"/>
    <p:sldId id="451" r:id="rId12"/>
    <p:sldId id="444" r:id="rId13"/>
    <p:sldId id="442" r:id="rId14"/>
    <p:sldId id="443" r:id="rId15"/>
    <p:sldId id="441" r:id="rId16"/>
    <p:sldId id="454" r:id="rId17"/>
    <p:sldId id="440" r:id="rId18"/>
    <p:sldId id="449" r:id="rId19"/>
    <p:sldId id="446" r:id="rId20"/>
    <p:sldId id="447" r:id="rId21"/>
    <p:sldId id="45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BA76864-674E-842F-28A8-35F55DAF5CFF}" name="Julie Baxter" initials="JB" userId="S::Julie.Baxter@ipaustralia.gov.au::df4d3520-f54c-474a-ab2c-2fc9ece9dbad" providerId="AD"/>
  <p188:author id="{467DF96B-2FB4-6D56-8F06-1054DAAF63FC}" name="Julie Baxter" initials="JB" userId="S::julie.baxter@ipaustralia.gov.au::df4d3520-f54c-474a-ab2c-2fc9ece9dbad" providerId="AD"/>
  <p188:author id="{9902F5E2-138F-2180-E104-15522B2AA445}" name="Rachel Dunn" initials="RD" userId="S::rachel.dunn@ipaustralia.gov.au::dc7d6dc0-ed19-4ec6-b4e6-c90bdf6fca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505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69"/>
    <p:restoredTop sz="96047"/>
  </p:normalViewPr>
  <p:slideViewPr>
    <p:cSldViewPr snapToGrid="0">
      <p:cViewPr varScale="1">
        <p:scale>
          <a:sx n="125" d="100"/>
          <a:sy n="125" d="100"/>
        </p:scale>
        <p:origin x="1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176" y="16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E5BD17-F6AC-68D1-2AF8-E1EE489248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80B853-B93C-9E00-7A08-B32DE1FD87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6E20F-2F95-B741-9BE6-F4A1ABFE9B32}" type="datetimeFigureOut">
              <a:rPr lang="en-US" smtClean="0"/>
              <a:t>6/27/23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95772-4AB2-2D15-22D3-F41BFCFE53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2B9122-BE30-307F-7C81-8F64DDB82C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0C163-9D64-5B49-8BBC-AAA12D31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85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84CC5-D0E6-4F43-873D-CCF771857FDC}" type="datetimeFigureOut">
              <a:rPr lang="en-AU" smtClean="0"/>
              <a:t>27/6/2023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08372-B961-4641-9930-C1E63B722DA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633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08372-B961-4641-9930-C1E63B722DAD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7554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097A4BA9-8CF7-42C8-F473-04F181E040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C0798592-2839-9130-EBE2-049F203E1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" pitchFamily="2" charset="0"/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2B04F78E-3458-0DB3-0D49-599D68A6D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37C0FB7-3E72-8043-8A14-DFC99E7ED04E}" type="slidenum">
              <a:rPr lang="en-US" altLang="en-US" sz="1200" smtClean="0"/>
              <a:pPr/>
              <a:t>2</a:t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08372-B961-4641-9930-C1E63B722DAD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7932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FF38D4-1821-FD43-8534-EB55EF756823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8454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8A36-26B4-154F-8B94-6F63A7BBF469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0245" y="6406487"/>
            <a:ext cx="683339" cy="365125"/>
          </a:xfrm>
        </p:spPr>
        <p:txBody>
          <a:bodyPr/>
          <a:lstStyle>
            <a:lvl1pPr>
              <a:defRPr/>
            </a:lvl1pPr>
          </a:lstStyle>
          <a:p>
            <a:fld id="{E1E40EAF-C46A-C948-B0DB-3835994243BB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145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C89A-6F5E-2C4C-88E2-8336F9043A29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728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8CC5B-9241-874C-8DDB-146288E87E87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1063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F814-5250-9140-9B7A-E85369175C99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1749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3D6C1-8A17-1046-84FB-FDDDDB137D84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0572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0DEF-8B1E-5244-9442-BB6603E7BE75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8412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3C5-DB49-854D-BDA1-343B06160D1B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4666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D8FC-6BA8-4943-B08C-F67369BF946B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043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2677"/>
          </a:xfrm>
        </p:spPr>
        <p:txBody>
          <a:bodyPr/>
          <a:lstStyle>
            <a:lvl1pPr>
              <a:defRPr>
                <a:solidFill>
                  <a:srgbClr val="415057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001" y="1652954"/>
            <a:ext cx="8919001" cy="4658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310991"/>
            <a:ext cx="911939" cy="365125"/>
          </a:xfrm>
        </p:spPr>
        <p:txBody>
          <a:bodyPr/>
          <a:lstStyle/>
          <a:p>
            <a:fld id="{D6299862-D539-9644-A5A3-88E5978E4E17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310991"/>
            <a:ext cx="6297612" cy="365125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72996" y="6310990"/>
            <a:ext cx="683339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4B50996-60B9-7C41-BC23-4D7E5083B90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060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41-82DB-9D49-96FC-9813B12A0F92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486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25C-017D-8244-8833-F4B920F6F1EA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087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BB9C-D965-8846-BDF7-446015FF1A53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663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DA2F5-6231-484B-ABB2-7C0D74A0DB75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216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71DBA-E7F3-EA44-8956-242E31E84F81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757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F8E7-19AA-D24A-BE53-4DBA47CE0F27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1568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E1BE-0AFE-3744-8672-199216A93805}" type="datetime1">
              <a:rPr lang="en-AU" smtClean="0"/>
              <a:t>27/6/2023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524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E666-9A3E-7743-B434-B07C983E4C53}" type="datetime1">
              <a:rPr lang="en-AU" smtClean="0"/>
              <a:t>27/6/2023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8FF78F-AF1D-4A25-AEFE-3D24B8DE4D1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943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6D165-C305-A11E-6639-F3929748D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609" y="2353641"/>
            <a:ext cx="10104782" cy="2150719"/>
          </a:xfrm>
          <a:noFill/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080808"/>
                </a:solidFill>
                <a:latin typeface="Arial"/>
                <a:cs typeface="Arial"/>
              </a:rPr>
              <a:t>Enhanced Guidelines to the</a:t>
            </a:r>
            <a:br>
              <a:rPr lang="en-US" sz="3600" dirty="0">
                <a:solidFill>
                  <a:srgbClr val="080808"/>
                </a:solidFill>
                <a:latin typeface="Arial"/>
                <a:cs typeface="Arial"/>
              </a:rPr>
            </a:br>
            <a:r>
              <a:rPr lang="en-US" sz="3600" dirty="0">
                <a:solidFill>
                  <a:srgbClr val="080808"/>
                </a:solidFill>
                <a:latin typeface="Arial"/>
                <a:cs typeface="Arial"/>
              </a:rPr>
              <a:t>Code of Conduct for</a:t>
            </a:r>
            <a:br>
              <a:rPr lang="en-US" sz="3600" dirty="0">
                <a:solidFill>
                  <a:srgbClr val="080808"/>
                </a:solidFill>
                <a:latin typeface="Arial"/>
                <a:cs typeface="Arial"/>
              </a:rPr>
            </a:br>
            <a:r>
              <a:rPr lang="en-US" sz="3600" dirty="0">
                <a:solidFill>
                  <a:srgbClr val="080808"/>
                </a:solidFill>
                <a:latin typeface="Arial"/>
                <a:cs typeface="Arial"/>
              </a:rPr>
              <a:t>Trans-Tasman Patent and Trade Marks Attorneys</a:t>
            </a:r>
            <a:endParaRPr lang="en-AU" sz="3600" dirty="0">
              <a:solidFill>
                <a:srgbClr val="080808"/>
              </a:solidFill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0BACE-480C-330F-B17C-0EFDCA649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18923"/>
            <a:ext cx="12192000" cy="2150719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1600" dirty="0">
                <a:solidFill>
                  <a:srgbClr val="080808"/>
                </a:solidFill>
              </a:rPr>
              <a:t>Professor Andrew Christie</a:t>
            </a:r>
          </a:p>
          <a:p>
            <a:pPr algn="ctr"/>
            <a:r>
              <a:rPr lang="en-US" sz="1600" dirty="0">
                <a:solidFill>
                  <a:srgbClr val="080808"/>
                </a:solidFill>
              </a:rPr>
              <a:t>Chair, Trans-Tasman IP Attorneys Board</a:t>
            </a:r>
          </a:p>
          <a:p>
            <a:pPr algn="ctr"/>
            <a:endParaRPr lang="en-US" dirty="0">
              <a:solidFill>
                <a:srgbClr val="080808"/>
              </a:solidFill>
            </a:endParaRPr>
          </a:p>
          <a:p>
            <a:pPr algn="ctr"/>
            <a:r>
              <a:rPr lang="en-US" sz="2000" dirty="0">
                <a:solidFill>
                  <a:srgbClr val="080808"/>
                </a:solidFill>
              </a:rPr>
              <a:t>IPTA • NZIPA • TTIPAB webinar </a:t>
            </a:r>
          </a:p>
          <a:p>
            <a:pPr algn="ctr"/>
            <a:r>
              <a:rPr lang="en-US" sz="2000" dirty="0">
                <a:solidFill>
                  <a:srgbClr val="080808"/>
                </a:solidFill>
              </a:rPr>
              <a:t>27 June 2023</a:t>
            </a:r>
          </a:p>
          <a:p>
            <a:pPr algn="ctr"/>
            <a:endParaRPr lang="en-US" dirty="0">
              <a:solidFill>
                <a:srgbClr val="080808"/>
              </a:solidFill>
            </a:endParaRPr>
          </a:p>
          <a:p>
            <a:pPr algn="ctr"/>
            <a:endParaRPr lang="en-AU" dirty="0">
              <a:solidFill>
                <a:srgbClr val="080808"/>
              </a:solidFill>
            </a:endParaRPr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BD56A307-962E-3B57-E102-C0447F0C81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15"/>
          <a:stretch/>
        </p:blipFill>
        <p:spPr>
          <a:xfrm>
            <a:off x="0" y="-12526"/>
            <a:ext cx="12210000" cy="186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16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Confidentiality (s.18)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703311"/>
              </p:ext>
            </p:extLst>
          </p:nvPr>
        </p:nvGraphicFramePr>
        <p:xfrm>
          <a:off x="355600" y="1652588"/>
          <a:ext cx="8918574" cy="4754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may </a:t>
                      </a:r>
                      <a:r>
                        <a:rPr lang="en-US" sz="2000" b="0" dirty="0"/>
                        <a:t>not treat as confidential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u="sng" dirty="0"/>
                        <a:t>information disclosed by a client</a:t>
                      </a:r>
                      <a:r>
                        <a:rPr lang="en-US" sz="2000" dirty="0"/>
                        <a:t>, of which the attorney was not aware, but </a:t>
                      </a:r>
                      <a:r>
                        <a:rPr lang="en-US" sz="2000" u="sng" dirty="0"/>
                        <a:t>which could have been ascertained by the search of a register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18.4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Characteristic of being </a:t>
                      </a:r>
                      <a:r>
                        <a:rPr lang="en-US" sz="2000" b="1" dirty="0"/>
                        <a:t>confidential is relative, not absolute</a:t>
                      </a:r>
                      <a:endParaRPr lang="en-US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disclosed by a client (e.g., about an application for an IP right) that is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generally available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was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previously known by attorney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be treated as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confidential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 if it could have been ascertained from a public source (e.g., by searching a register), if doing so requires not insignificant effort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26DFBA-2F32-28F2-47B0-8DC830D1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6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87ABD990-258C-5969-BBD3-52498C6CC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Competency (s.14)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148B916-6F54-A14D-9CA1-B95389B1B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341739"/>
              </p:ext>
            </p:extLst>
          </p:nvPr>
        </p:nvGraphicFramePr>
        <p:xfrm>
          <a:off x="355600" y="1652588"/>
          <a:ext cx="8918574" cy="445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7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664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</a:t>
                      </a:r>
                      <a:r>
                        <a:rPr lang="en-US" sz="2000" b="0" u="sng" dirty="0"/>
                        <a:t>working outside core attorney practice</a:t>
                      </a:r>
                      <a:r>
                        <a:rPr lang="en-US" sz="2000" dirty="0"/>
                        <a:t> (e.g., advising on finance, taxation, IP asset auditing) may </a:t>
                      </a:r>
                      <a:r>
                        <a:rPr lang="en-US" sz="2000" b="0" dirty="0"/>
                        <a:t>not have sufficient expertise 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Revised paras 14.1 and 14.2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Obligations of competency, and reasonable skill/care, apply to </a:t>
                      </a:r>
                      <a:r>
                        <a:rPr lang="en-US" sz="2000" b="1" i="1" dirty="0"/>
                        <a:t>all</a:t>
                      </a:r>
                      <a:r>
                        <a:rPr lang="en-US" sz="2000" b="1" dirty="0"/>
                        <a:t> work</a:t>
                      </a:r>
                      <a:r>
                        <a:rPr lang="en-US" sz="2000" dirty="0"/>
                        <a:t> undertaken by an attorney - </a:t>
                      </a:r>
                      <a:r>
                        <a:rPr lang="en-US" sz="2000" b="1" dirty="0"/>
                        <a:t>not just</a:t>
                      </a:r>
                      <a:r>
                        <a:rPr lang="en-US" sz="2000" dirty="0"/>
                        <a:t> </a:t>
                      </a:r>
                      <a:r>
                        <a:rPr lang="en-US" sz="2000" b="1" dirty="0"/>
                        <a:t>drafting/prosecuting</a:t>
                      </a:r>
                      <a:r>
                        <a:rPr lang="en-US" sz="2000" dirty="0"/>
                        <a:t> IP rights applications and </a:t>
                      </a:r>
                      <a:r>
                        <a:rPr lang="en-US" sz="2000" b="1" dirty="0"/>
                        <a:t>advising on validity/infringement</a:t>
                      </a:r>
                      <a:r>
                        <a:rPr lang="en-US" sz="2000" dirty="0"/>
                        <a:t> of IP rights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The work an attorney </a:t>
                      </a:r>
                      <a:r>
                        <a:rPr lang="en-US" sz="2000" b="1" dirty="0"/>
                        <a:t>must not undertake without suitable competency</a:t>
                      </a:r>
                      <a:r>
                        <a:rPr lang="en-US" sz="2000" dirty="0"/>
                        <a:t> includes </a:t>
                      </a:r>
                      <a:r>
                        <a:rPr lang="en-US" sz="2000" b="1" i="1" dirty="0"/>
                        <a:t>finance, taxation, IP asset auditing, licensing, competition law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EF8699-0612-CCE8-EA49-598295390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11</a:t>
            </a:fld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87ABD990-258C-5969-BBD3-52498C6CC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Competency (s.14)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148B916-6F54-A14D-9CA1-B95389B1B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959994"/>
              </p:ext>
            </p:extLst>
          </p:nvPr>
        </p:nvGraphicFramePr>
        <p:xfrm>
          <a:off x="355600" y="1652588"/>
          <a:ext cx="8918574" cy="3535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7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664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may receive instructions orally, or give advice orally, </a:t>
                      </a:r>
                      <a:r>
                        <a:rPr lang="en-US" sz="2000" b="0" dirty="0"/>
                        <a:t>without </a:t>
                      </a:r>
                      <a:r>
                        <a:rPr lang="en-US" sz="2000" b="0" u="sng" dirty="0"/>
                        <a:t>making file notes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14.4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Difficulties can arise where instructions and advice are provided orally, as recollections may differ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/>
                        <a:t>Unless client expressly instructs otherwise</a:t>
                      </a:r>
                      <a:r>
                        <a:rPr lang="en-US" sz="2000" b="0" dirty="0"/>
                        <a:t>, a</a:t>
                      </a:r>
                      <a:r>
                        <a:rPr lang="en-US" sz="2000" dirty="0"/>
                        <a:t> </a:t>
                      </a:r>
                      <a:r>
                        <a:rPr lang="en-US" sz="2000" b="1" dirty="0"/>
                        <a:t>written record</a:t>
                      </a:r>
                      <a:r>
                        <a:rPr lang="en-US" sz="2000" dirty="0"/>
                        <a:t> of oral instructions and advice should be </a:t>
                      </a:r>
                      <a:r>
                        <a:rPr lang="en-US" sz="2000" b="1" dirty="0"/>
                        <a:t>made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dirty="0"/>
                        <a:t>supplied</a:t>
                      </a:r>
                      <a:r>
                        <a:rPr lang="en-US" sz="2000" dirty="0"/>
                        <a:t> to client</a:t>
                      </a:r>
                      <a:endParaRPr lang="en-US" sz="2000" b="1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0B41DF-4036-8AE9-5FE6-F14B3E88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5231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1294AC57-451C-A20E-9A15-BC3B6F3E8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Integrity (s.13)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FD6222-029B-34EA-D4E3-D35B06D17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068128"/>
              </p:ext>
            </p:extLst>
          </p:nvPr>
        </p:nvGraphicFramePr>
        <p:xfrm>
          <a:off x="355600" y="1652588"/>
          <a:ext cx="8918574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attorney’s </a:t>
                      </a:r>
                      <a:r>
                        <a:rPr lang="en-US" sz="2000" b="0" u="sng" dirty="0"/>
                        <a:t>critical commentary about another attorney</a:t>
                      </a:r>
                      <a:r>
                        <a:rPr lang="en-US" sz="2000" dirty="0"/>
                        <a:t> might be regarded as “crossing the line” of acceptable conduct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Revised para 13.4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An attorney must </a:t>
                      </a:r>
                      <a:r>
                        <a:rPr lang="en-US" sz="2000" b="1" dirty="0"/>
                        <a:t>exercise caution</a:t>
                      </a:r>
                      <a:r>
                        <a:rPr lang="en-US" sz="2000" dirty="0"/>
                        <a:t> when commenting on the practice or behaviour of </a:t>
                      </a:r>
                      <a:r>
                        <a:rPr lang="en-US" sz="2000" b="1" dirty="0"/>
                        <a:t>another attorney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Commentary that is </a:t>
                      </a:r>
                      <a:r>
                        <a:rPr lang="en-US" sz="2000" b="1" dirty="0"/>
                        <a:t>subjective and inaccurate</a:t>
                      </a:r>
                      <a:r>
                        <a:rPr lang="en-US" sz="2000" b="0" dirty="0"/>
                        <a:t> may breach the obligation of integrity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D37643-FD48-2D2C-4315-5E74485E6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13</a:t>
            </a:fld>
            <a:endParaRPr lang="en-A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1294AC57-451C-A20E-9A15-BC3B6F3E8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Integrity (s.13)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FD6222-029B-34EA-D4E3-D35B06D17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589177"/>
              </p:ext>
            </p:extLst>
          </p:nvPr>
        </p:nvGraphicFramePr>
        <p:xfrm>
          <a:off x="355600" y="1652588"/>
          <a:ext cx="8918574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Unlike the legal professions’ code of conduct, the Code does </a:t>
                      </a:r>
                      <a:r>
                        <a:rPr lang="en-US" sz="2000" b="0" dirty="0"/>
                        <a:t>not expressly prohibit </a:t>
                      </a:r>
                      <a:r>
                        <a:rPr lang="en-US" sz="2000" b="0" u="sng" dirty="0"/>
                        <a:t>harassment, bullying,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13.6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Behaviour that constitutes </a:t>
                      </a:r>
                      <a:r>
                        <a:rPr lang="en-US" sz="2000" b="1" dirty="0"/>
                        <a:t>unlawful discrimination, harassment, bullying or violence</a:t>
                      </a:r>
                      <a:r>
                        <a:rPr lang="en-US" sz="2000" dirty="0"/>
                        <a:t> is inconsistent with the obligation of integrity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Obligation not to behave in this manner applies to </a:t>
                      </a:r>
                      <a:r>
                        <a:rPr lang="en-US" sz="2000" b="1" i="1" dirty="0"/>
                        <a:t>all</a:t>
                      </a:r>
                      <a:r>
                        <a:rPr lang="en-US" sz="2000" b="1" dirty="0"/>
                        <a:t> persons with whom attorney engages professionally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39268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5EB6D0-84D8-8D7D-3592-30B9AA591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0483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Independence (s.21)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517482"/>
              </p:ext>
            </p:extLst>
          </p:nvPr>
        </p:nvGraphicFramePr>
        <p:xfrm>
          <a:off x="355600" y="1652588"/>
          <a:ext cx="8918574" cy="2926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may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become 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 only </a:t>
                      </a:r>
                      <a:r>
                        <a:rPr lang="en-US" sz="2000" b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 close to the deadline for acting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they are being instructed to act in a proceeding against a client of </a:t>
                      </a:r>
                      <a:r>
                        <a:rPr lang="en-US" sz="2000" b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another member of their ownership group</a:t>
                      </a:r>
                      <a:endParaRPr lang="en-US" sz="2000" b="0" u="sng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para 21.5</a:t>
                      </a:r>
                      <a:r>
                        <a:rPr lang="en-US" sz="20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[≈ current para 20.4]</a:t>
                      </a:r>
                      <a:endParaRPr lang="en-US" sz="20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(only) the urgent action that is necessary to maintain the client’s rights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even though the registered attorney has not yet received (and may not receive) the client’s informed consent to act</a:t>
                      </a:r>
                      <a:endParaRPr lang="en-US" sz="20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CB6F76-FAA2-5C5A-B27E-0454AA1B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2383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Ownership (s.23)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829205"/>
              </p:ext>
            </p:extLst>
          </p:nvPr>
        </p:nvGraphicFramePr>
        <p:xfrm>
          <a:off x="355600" y="1652588"/>
          <a:ext cx="8918574" cy="4145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b="0" u="sng" dirty="0"/>
                        <a:t>Group firms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dirty="0"/>
                        <a:t>are </a:t>
                      </a:r>
                      <a:r>
                        <a:rPr lang="en-US" sz="2000" b="0" dirty="0"/>
                        <a:t>not clearly </a:t>
                      </a:r>
                      <a:r>
                        <a:rPr lang="en-US" sz="2000" b="0" u="sng" dirty="0"/>
                        <a:t>disclosing to the public</a:t>
                      </a:r>
                      <a:r>
                        <a:rPr lang="en-US" sz="2000" u="sng" dirty="0"/>
                        <a:t> their membership</a:t>
                      </a:r>
                      <a:r>
                        <a:rPr lang="en-US" sz="2000" dirty="0"/>
                        <a:t> of an ownership group and the identity of the other members of that group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para 23.4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constitutes clear disclosure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the public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not necessarily the same as </a:t>
                      </a:r>
                      <a:r>
                        <a:rPr lang="en-A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clear disclosure to a client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A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group firm should have a </a:t>
                      </a:r>
                      <a:r>
                        <a:rPr lang="en-A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prominent, clear and simple presentation</a:t>
                      </a:r>
                      <a:r>
                        <a:rPr lang="en-A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requisite information about group ownership on its public material, including on the </a:t>
                      </a:r>
                      <a:r>
                        <a:rPr lang="en-A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 page of its website</a:t>
                      </a:r>
                      <a:endParaRPr lang="en-US" sz="2000" b="1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B2B0D0-DC4F-489F-3612-9BF6E53F4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7672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Communication (s.16)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127734"/>
              </p:ext>
            </p:extLst>
          </p:nvPr>
        </p:nvGraphicFramePr>
        <p:xfrm>
          <a:off x="355600" y="1652588"/>
          <a:ext cx="8918574" cy="2621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Clients are not aware of </a:t>
                      </a:r>
                      <a:r>
                        <a:rPr lang="en-US" sz="2000" u="sng" dirty="0"/>
                        <a:t>who is responsible for administering</a:t>
                      </a:r>
                      <a:r>
                        <a:rPr lang="en-US" sz="2000" dirty="0"/>
                        <a:t> the Code of Conduct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16.6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When an attorney informs a new client that they are bound by the Code of Conduct, </a:t>
                      </a:r>
                      <a:r>
                        <a:rPr lang="en-US" sz="2000" b="1" dirty="0"/>
                        <a:t>identify</a:t>
                      </a:r>
                      <a:r>
                        <a:rPr lang="en-US" sz="2000" dirty="0"/>
                        <a:t>, and provide the </a:t>
                      </a:r>
                      <a:r>
                        <a:rPr lang="en-US" sz="2000" b="1" dirty="0"/>
                        <a:t>contact details </a:t>
                      </a:r>
                      <a:r>
                        <a:rPr lang="en-US" sz="2000" dirty="0"/>
                        <a:t>of, </a:t>
                      </a:r>
                      <a:r>
                        <a:rPr lang="en-US" sz="2000" b="1" dirty="0"/>
                        <a:t>the Board </a:t>
                      </a:r>
                      <a:r>
                        <a:rPr lang="en-US" sz="2000" dirty="0"/>
                        <a:t>as the responsible authority</a:t>
                      </a:r>
                      <a:endParaRPr lang="en-US" sz="2000" b="1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47285D-2731-EB6D-DA73-CE1618DB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391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3FC03380-F787-508C-B370-3472D89E5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415057"/>
                </a:solidFill>
                <a:ea typeface="ＭＳ Ｐゴシック" panose="020B0600070205080204" pitchFamily="34" charset="-128"/>
              </a:rPr>
              <a:t>Why make Enhancements?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968A2354-2AF0-D75F-8BCE-6796CC678D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Response to findings of the 2021 ‘Health Check’ of the Code of Conduct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Awareness and understanding of the Code?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generally satisfactory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scope to improve among junior attorneys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significant scope to improve among clients without an attorney on staff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Deficiencies or problems with the Code?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no major deficiencies or problems with content</a:t>
            </a:r>
          </a:p>
          <a:p>
            <a:pPr lvl="2"/>
            <a:r>
              <a:rPr lang="en-US" altLang="en-US" u="sng" dirty="0">
                <a:ea typeface="ＭＳ Ｐゴシック" panose="020B0600070205080204" pitchFamily="34" charset="-128"/>
              </a:rPr>
              <a:t>significant scope to provide more guidance on application of content on specific issues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1D3E4A-EDD6-C07C-2628-32E6E625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2</a:t>
            </a:fld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receipt, number, font&#10;&#10;Description automatically generated">
            <a:extLst>
              <a:ext uri="{FF2B5EF4-FFF2-40B4-BE49-F238E27FC236}">
                <a16:creationId xmlns:a16="http://schemas.microsoft.com/office/drawing/2014/main" id="{7A368B2C-F1D8-E6A0-D24A-29C2DDFD6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49" y="287665"/>
            <a:ext cx="9601818" cy="6282670"/>
          </a:xfrm>
          <a:prstGeom prst="rect">
            <a:avLst/>
          </a:prstGeom>
        </p:spPr>
      </p:pic>
      <p:sp>
        <p:nvSpPr>
          <p:cNvPr id="8" name="Frame 7">
            <a:extLst>
              <a:ext uri="{FF2B5EF4-FFF2-40B4-BE49-F238E27FC236}">
                <a16:creationId xmlns:a16="http://schemas.microsoft.com/office/drawing/2014/main" id="{17798AE0-97D9-0094-1C40-3B0F877B8196}"/>
              </a:ext>
            </a:extLst>
          </p:cNvPr>
          <p:cNvSpPr/>
          <p:nvPr/>
        </p:nvSpPr>
        <p:spPr>
          <a:xfrm>
            <a:off x="540349" y="2452915"/>
            <a:ext cx="9601818" cy="3048000"/>
          </a:xfrm>
          <a:prstGeom prst="frame">
            <a:avLst>
              <a:gd name="adj1" fmla="val 69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AE7A1C26-85E2-4C76-2C82-9F48971B1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EFCD0E39-0B73-7056-31FB-23BF9C7D5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843550-A17D-AEE9-D65D-391E457C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041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Conflicts (s.20)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231023"/>
              </p:ext>
            </p:extLst>
          </p:nvPr>
        </p:nvGraphicFramePr>
        <p:xfrm>
          <a:off x="355600" y="1652588"/>
          <a:ext cx="8918574" cy="445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may </a:t>
                      </a:r>
                      <a:r>
                        <a:rPr lang="en-US" sz="2000" b="0" dirty="0"/>
                        <a:t>fail </a:t>
                      </a:r>
                      <a:r>
                        <a:rPr lang="en-US" sz="2000" b="0" u="none" dirty="0"/>
                        <a:t>to check for conflicts</a:t>
                      </a:r>
                      <a:r>
                        <a:rPr lang="en-US" sz="2000" b="0" dirty="0"/>
                        <a:t> </a:t>
                      </a:r>
                      <a:r>
                        <a:rPr lang="en-US" sz="2000" dirty="0"/>
                        <a:t>when an attorney from another firm is </a:t>
                      </a:r>
                      <a:r>
                        <a:rPr lang="en-US" sz="2000" b="0" u="sng" dirty="0"/>
                        <a:t>recruited or when firms merge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20.5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u="none" dirty="0"/>
                        <a:t>Obligation</a:t>
                      </a:r>
                      <a:r>
                        <a:rPr lang="en-US" sz="2000" b="0" u="none" dirty="0"/>
                        <a:t> to avoid</a:t>
                      </a:r>
                      <a:r>
                        <a:rPr lang="en-US" sz="2000" b="1" u="none" dirty="0"/>
                        <a:t> </a:t>
                      </a:r>
                      <a:r>
                        <a:rPr lang="en-US" sz="2000" b="0" u="none" dirty="0"/>
                        <a:t>the creation of actual or reasonable possibility of conflict is </a:t>
                      </a:r>
                      <a:r>
                        <a:rPr lang="en-US" sz="2000" b="1" u="none" dirty="0"/>
                        <a:t>ongoing </a:t>
                      </a:r>
                      <a:r>
                        <a:rPr lang="en-US" sz="2000" u="none" dirty="0"/>
                        <a:t>– i.e., extends beyond initial acceptance of work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u="none" dirty="0"/>
                        <a:t>Attorney should </a:t>
                      </a:r>
                      <a:r>
                        <a:rPr lang="en-US" sz="2000" b="1" u="none" dirty="0"/>
                        <a:t>monitor for actual or reasonable possibility of conflict throughout the life of a matter</a:t>
                      </a:r>
                      <a:r>
                        <a:rPr lang="en-US" sz="2000" b="0" u="none" dirty="0"/>
                        <a:t>, especially</a:t>
                      </a:r>
                      <a:r>
                        <a:rPr lang="en-US" sz="2000" u="none" dirty="0"/>
                        <a:t> when a major change in the conduct of the attorney’s practice occurs – e.g., </a:t>
                      </a:r>
                      <a:r>
                        <a:rPr lang="en-US" sz="2000" b="1" u="none" dirty="0"/>
                        <a:t>new staff or merger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C69CB-09D4-A645-ACD2-A99EAC0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902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Conflicts (s.20)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781225"/>
              </p:ext>
            </p:extLst>
          </p:nvPr>
        </p:nvGraphicFramePr>
        <p:xfrm>
          <a:off x="355600" y="1652588"/>
          <a:ext cx="8918574" cy="445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may put themselves in the position of actual or possible conflict if they </a:t>
                      </a:r>
                      <a:r>
                        <a:rPr lang="en-US" sz="2000" b="0" dirty="0"/>
                        <a:t>take a </a:t>
                      </a:r>
                      <a:r>
                        <a:rPr lang="en-US" sz="2000" b="0" u="sng" dirty="0"/>
                        <a:t>proprietary or financial interest in IP rights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dirty="0"/>
                        <a:t>in respect of which the attorney is acting for a client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20.6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/>
                        <a:t>Significant care</a:t>
                      </a:r>
                      <a:r>
                        <a:rPr lang="en-US" sz="2000" dirty="0"/>
                        <a:t> is required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/>
                        <a:t>Before taking and while holding </a:t>
                      </a:r>
                      <a:r>
                        <a:rPr lang="en-US" sz="2000" dirty="0"/>
                        <a:t>an interest in client’s IP rights, </a:t>
                      </a:r>
                      <a:r>
                        <a:rPr lang="en-US" sz="2000" b="1" dirty="0"/>
                        <a:t>must assess for potential </a:t>
                      </a:r>
                      <a:r>
                        <a:rPr lang="en-US" sz="2000" dirty="0"/>
                        <a:t>of attorney’s and client’s interest to come into </a:t>
                      </a:r>
                      <a:r>
                        <a:rPr lang="en-US" sz="2000" b="1" dirty="0"/>
                        <a:t>conflict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Where is actual or reasonable possibility of conflict, must </a:t>
                      </a:r>
                      <a:r>
                        <a:rPr lang="en-US" sz="2000" b="1" dirty="0"/>
                        <a:t>take</a:t>
                      </a:r>
                      <a:r>
                        <a:rPr lang="en-US" sz="2000" dirty="0"/>
                        <a:t> </a:t>
                      </a:r>
                      <a:r>
                        <a:rPr lang="en-US" sz="2000" b="1" dirty="0"/>
                        <a:t>all reasonable steps to avoid/resolve conflict</a:t>
                      </a:r>
                      <a:r>
                        <a:rPr lang="en-US" sz="2000" dirty="0"/>
                        <a:t> - may require attorney </a:t>
                      </a:r>
                      <a:r>
                        <a:rPr lang="en-US" sz="2000" b="0" dirty="0"/>
                        <a:t>to </a:t>
                      </a:r>
                      <a:r>
                        <a:rPr lang="en-US" sz="2000" b="1" dirty="0"/>
                        <a:t>not act or hold interest</a:t>
                      </a:r>
                      <a:r>
                        <a:rPr lang="en-US" sz="2000" b="0" dirty="0"/>
                        <a:t>, or </a:t>
                      </a:r>
                      <a:r>
                        <a:rPr lang="en-US" sz="2000" b="1" dirty="0"/>
                        <a:t>cease</a:t>
                      </a:r>
                      <a:r>
                        <a:rPr lang="en-US" sz="2000" b="0" dirty="0"/>
                        <a:t> to do so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22ADBA-7442-271C-0808-214AA9925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475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Conflicts (s.20)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227931"/>
              </p:ext>
            </p:extLst>
          </p:nvPr>
        </p:nvGraphicFramePr>
        <p:xfrm>
          <a:off x="355600" y="1652588"/>
          <a:ext cx="8918574" cy="4754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may put themselves in the position of actual or possible conflict if they act as the named opponent in a </a:t>
                      </a:r>
                      <a:r>
                        <a:rPr lang="en-US" sz="2000" b="0" u="sng" dirty="0"/>
                        <a:t>“strawperson” opposition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20.7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/>
                        <a:t>Strong possibility </a:t>
                      </a:r>
                      <a:r>
                        <a:rPr lang="en-US" sz="2000" b="0" dirty="0"/>
                        <a:t>of a conflict of interest arising, so </a:t>
                      </a:r>
                      <a:r>
                        <a:rPr lang="en-US" sz="2000" b="1" dirty="0"/>
                        <a:t>very significant care </a:t>
                      </a:r>
                      <a:r>
                        <a:rPr lang="en-US" sz="2000" dirty="0"/>
                        <a:t>is required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/>
                        <a:t>Before and while acting</a:t>
                      </a:r>
                      <a:r>
                        <a:rPr lang="en-US" sz="2000" b="0" dirty="0"/>
                        <a:t>, </a:t>
                      </a:r>
                      <a:r>
                        <a:rPr lang="en-US" sz="2000" b="1" dirty="0"/>
                        <a:t>must assess for potential </a:t>
                      </a:r>
                      <a:r>
                        <a:rPr lang="en-US" sz="2000" dirty="0"/>
                        <a:t>of attorney’s interest and client’s interest to come into conflict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Where is actual or reasonable possibility of conflict, must </a:t>
                      </a:r>
                      <a:r>
                        <a:rPr lang="en-US" sz="2000" b="1" dirty="0"/>
                        <a:t>take all reasonable steps to avoid/resolve conflict </a:t>
                      </a:r>
                      <a:r>
                        <a:rPr lang="en-US" sz="2000" dirty="0"/>
                        <a:t>- may require attorney to </a:t>
                      </a:r>
                      <a:r>
                        <a:rPr lang="en-US" sz="2000" b="1" dirty="0"/>
                        <a:t>not act</a:t>
                      </a:r>
                      <a:r>
                        <a:rPr lang="en-US" sz="2000" b="0" dirty="0"/>
                        <a:t> or to </a:t>
                      </a:r>
                      <a:r>
                        <a:rPr lang="en-US" sz="2000" b="1" dirty="0"/>
                        <a:t>cease to act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122104204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E0AC6C-758B-84CE-EC2D-288441DCD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0392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Loyalty (s.19)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932191"/>
              </p:ext>
            </p:extLst>
          </p:nvPr>
        </p:nvGraphicFramePr>
        <p:xfrm>
          <a:off x="355600" y="1652588"/>
          <a:ext cx="8918574" cy="3535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should not act to </a:t>
                      </a:r>
                      <a:r>
                        <a:rPr lang="en-US" sz="2000" b="0" u="sng" dirty="0"/>
                        <a:t>oppose or invalidate an IP right</a:t>
                      </a:r>
                      <a:r>
                        <a:rPr lang="en-US" sz="2000" dirty="0"/>
                        <a:t> the application for which the </a:t>
                      </a:r>
                      <a:r>
                        <a:rPr lang="en-US" sz="2000" b="0" dirty="0"/>
                        <a:t>attorney </a:t>
                      </a:r>
                      <a:r>
                        <a:rPr lang="en-US" sz="2000" b="0" u="sng" dirty="0"/>
                        <a:t>drafted and/or prosecuted</a:t>
                      </a:r>
                      <a:r>
                        <a:rPr lang="en-US" sz="2000" b="0" dirty="0"/>
                        <a:t> </a:t>
                      </a:r>
                      <a:r>
                        <a:rPr lang="en-US" sz="2000" dirty="0"/>
                        <a:t>on behalf of a </a:t>
                      </a:r>
                      <a:r>
                        <a:rPr lang="en-US" sz="2000" i="0" u="sng" dirty="0"/>
                        <a:t>former</a:t>
                      </a:r>
                      <a:r>
                        <a:rPr lang="en-US" sz="2000" u="sng" dirty="0"/>
                        <a:t> client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19.8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Former clients owned a duty of confidentiality, but not a duty of loyalty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/>
                        <a:t>Nevertheless</a:t>
                      </a:r>
                      <a:r>
                        <a:rPr lang="en-US" sz="2000" dirty="0"/>
                        <a:t>, an attorney should </a:t>
                      </a:r>
                      <a:r>
                        <a:rPr lang="en-US" sz="2000" b="1" dirty="0"/>
                        <a:t>not act to oppose/invalidate </a:t>
                      </a:r>
                      <a:r>
                        <a:rPr lang="en-US" sz="2000" b="0" dirty="0"/>
                        <a:t>an IP application </a:t>
                      </a:r>
                      <a:r>
                        <a:rPr lang="en-US" sz="2000" dirty="0"/>
                        <a:t>they have drafted, because it would </a:t>
                      </a:r>
                      <a:r>
                        <a:rPr lang="en-US" sz="2000" b="1" dirty="0"/>
                        <a:t>undermine the integrity</a:t>
                      </a:r>
                      <a:r>
                        <a:rPr lang="en-US" sz="2000" dirty="0"/>
                        <a:t> of the profession in the eyes of the public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A35DAD-A5BC-D243-6F6E-CD0BDB5F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303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Loyalty (s.19)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543734"/>
              </p:ext>
            </p:extLst>
          </p:nvPr>
        </p:nvGraphicFramePr>
        <p:xfrm>
          <a:off x="355600" y="1652588"/>
          <a:ext cx="8918574" cy="4754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</a:t>
                      </a:r>
                      <a:r>
                        <a:rPr lang="en-US" sz="2000" b="0" u="sng" dirty="0"/>
                        <a:t>doing work under contract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dirty="0"/>
                        <a:t>with another attorney may fail to consider who is the client for the purpose of the loyalty obligations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19.9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An attorney </a:t>
                      </a:r>
                      <a:r>
                        <a:rPr lang="en-US" sz="2000" b="1" dirty="0"/>
                        <a:t>must be vigilant </a:t>
                      </a:r>
                      <a:r>
                        <a:rPr lang="en-US" sz="2000" dirty="0"/>
                        <a:t>in identifying clients to whom an obligation of loyalty is owed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/>
                        <a:t>“Client” is the person for whom the benefit of work is undertaken</a:t>
                      </a:r>
                      <a:r>
                        <a:rPr lang="en-US" sz="2000" dirty="0"/>
                        <a:t>, which is not the necessarily the person instructing the work to be done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Loyalty duties operate in respect of </a:t>
                      </a:r>
                      <a:r>
                        <a:rPr lang="en-US" sz="2000" b="1" i="0" dirty="0"/>
                        <a:t>all </a:t>
                      </a:r>
                      <a:r>
                        <a:rPr lang="en-US" sz="2000" b="1" dirty="0"/>
                        <a:t>persons for whom an attorney undertakes work</a:t>
                      </a:r>
                      <a:r>
                        <a:rPr lang="en-US" sz="2000" dirty="0"/>
                        <a:t>, both on own account and under contract with another attorney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E6C31F-BFCA-1CA5-7F4C-F292BB55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9099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46C4BFC6-04EB-3F1B-D29A-6CD3DF202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Enhancements – Disclosure (s.17)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A3B195F-6A55-B5F8-E829-0EBE518D3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367129"/>
              </p:ext>
            </p:extLst>
          </p:nvPr>
        </p:nvGraphicFramePr>
        <p:xfrm>
          <a:off x="355600" y="1652588"/>
          <a:ext cx="8918574" cy="384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Concern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Guidelines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sz="2000" dirty="0"/>
                        <a:t>An attorney might </a:t>
                      </a:r>
                      <a:r>
                        <a:rPr lang="en-US" sz="2000" b="0" u="sng" dirty="0"/>
                        <a:t>“white label” work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dirty="0"/>
                        <a:t>of another attorney, with the client not aware of who has done the work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000" u="sng" dirty="0"/>
                        <a:t>New para 17.4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A client </a:t>
                      </a:r>
                      <a:r>
                        <a:rPr lang="en-US" sz="2000" b="1" dirty="0"/>
                        <a:t>should know the identity </a:t>
                      </a:r>
                      <a:r>
                        <a:rPr lang="en-US" sz="2000" dirty="0"/>
                        <a:t>of the person who has undertaken </a:t>
                      </a:r>
                      <a:r>
                        <a:rPr lang="en-US" sz="2000" b="1" dirty="0"/>
                        <a:t>attorney work </a:t>
                      </a:r>
                      <a:r>
                        <a:rPr lang="en-US" sz="2000" dirty="0"/>
                        <a:t>for them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Duty of disclosure requires an attorney to </a:t>
                      </a:r>
                      <a:r>
                        <a:rPr lang="en-US" sz="2000" b="1" dirty="0"/>
                        <a:t>inform the client of the identity </a:t>
                      </a:r>
                      <a:r>
                        <a:rPr lang="en-US" sz="2000" dirty="0"/>
                        <a:t>of any person who has undertaken attorney work for the client, where that person is </a:t>
                      </a:r>
                      <a:r>
                        <a:rPr lang="en-US" sz="2000" b="1" dirty="0"/>
                        <a:t>not the attorney or a member of the attorney’s firm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4EB157-FA23-4F20-6621-4A58C6D24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0996-60B9-7C41-BC23-4D7E5083B90C}" type="slidenum">
              <a:rPr lang="en-AU" smtClean="0"/>
              <a:pPr/>
              <a:t>9</a:t>
            </a:fld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TTIPAB Slid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D6EBEE"/>
      </a:accent1>
      <a:accent2>
        <a:srgbClr val="2E3B46"/>
      </a:accent2>
      <a:accent3>
        <a:srgbClr val="42D0A2"/>
      </a:accent3>
      <a:accent4>
        <a:srgbClr val="2E3B46"/>
      </a:accent4>
      <a:accent5>
        <a:srgbClr val="CCE6EA"/>
      </a:accent5>
      <a:accent6>
        <a:srgbClr val="CCE6EA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TIPAB PowerPoint TEMPLATE.potx" id="{0A7AB58F-7F69-4339-BED2-EBEE98AAC2E9}" vid="{8087CC2E-871A-4CF9-B791-8936C387A2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B7F5F8C178574A8B09909379B6E048" ma:contentTypeVersion="16" ma:contentTypeDescription="Create a new document." ma:contentTypeScope="" ma:versionID="fcc095f73273a45e4505e25f370684d6">
  <xsd:schema xmlns:xsd="http://www.w3.org/2001/XMLSchema" xmlns:xs="http://www.w3.org/2001/XMLSchema" xmlns:p="http://schemas.microsoft.com/office/2006/metadata/properties" xmlns:ns2="fc69ca6b-fa91-4382-b2da-a0c95d09f1c1" xmlns:ns3="1672a903-2d14-404e-b271-68b04aa272ed" targetNamespace="http://schemas.microsoft.com/office/2006/metadata/properties" ma:root="true" ma:fieldsID="45509e4b4341292d57b9ead9160f1a52" ns2:_="" ns3:_="">
    <xsd:import namespace="fc69ca6b-fa91-4382-b2da-a0c95d09f1c1"/>
    <xsd:import namespace="1672a903-2d14-404e-b271-68b04aa272e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69ca6b-fa91-4382-b2da-a0c95d09f1c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562e02-8487-4263-a66c-d969300606be}" ma:internalName="TaxCatchAll" ma:showField="CatchAllData" ma:web="fc69ca6b-fa91-4382-b2da-a0c95d09f1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72a903-2d14-404e-b271-68b04aa272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400d69b-c4ee-4dab-8955-6fb8aa6493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Date" ma:index="26" nillable="true" ma:displayName="Date" ma:format="DateTime" ma:internalName="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c69ca6b-fa91-4382-b2da-a0c95d09f1c1" xsi:nil="true"/>
    <lcf76f155ced4ddcb4097134ff3c332f xmlns="1672a903-2d14-404e-b271-68b04aa272ed">
      <Terms xmlns="http://schemas.microsoft.com/office/infopath/2007/PartnerControls"/>
    </lcf76f155ced4ddcb4097134ff3c332f>
    <_dlc_DocId xmlns="fc69ca6b-fa91-4382-b2da-a0c95d09f1c1">4CAVYFRCE6ED-1828436588-15573</_dlc_DocId>
    <_dlc_DocIdUrl xmlns="fc69ca6b-fa91-4382-b2da-a0c95d09f1c1">
      <Url>https://ipagov.sharepoint.com/sites/AssuranceandGovernance/_layouts/15/DocIdRedir.aspx?ID=4CAVYFRCE6ED-1828436588-15573</Url>
      <Description>4CAVYFRCE6ED-1828436588-15573</Description>
    </_dlc_DocIdUrl>
    <Date xmlns="1672a903-2d14-404e-b271-68b04aa272ed" xsi:nil="true"/>
    <SharedWithUsers xmlns="fc69ca6b-fa91-4382-b2da-a0c95d09f1c1">
      <UserInfo>
        <DisplayName>Julie Baxter</DisplayName>
        <AccountId>18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86F8CE1-2AFD-46F9-8FE1-9FAFF16B5A3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83D98DB-07D0-45A9-A3CB-F4FDC1C6F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69ca6b-fa91-4382-b2da-a0c95d09f1c1"/>
    <ds:schemaRef ds:uri="1672a903-2d14-404e-b271-68b04aa272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9CD1F4-CEA1-440A-81EA-27BDF5B5781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7ED7B2F-BAC8-42CA-A0EB-AA65F12A6CCD}">
  <ds:schemaRefs>
    <ds:schemaRef ds:uri="http://schemas.microsoft.com/office/2006/documentManagement/types"/>
    <ds:schemaRef ds:uri="http://purl.org/dc/terms/"/>
    <ds:schemaRef ds:uri="fc69ca6b-fa91-4382-b2da-a0c95d09f1c1"/>
    <ds:schemaRef ds:uri="1672a903-2d14-404e-b271-68b04aa272ed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1044</TotalTime>
  <Words>1382</Words>
  <Application>Microsoft Macintosh PowerPoint</Application>
  <PresentationFormat>Widescreen</PresentationFormat>
  <Paragraphs>134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</vt:lpstr>
      <vt:lpstr>Trebuchet MS</vt:lpstr>
      <vt:lpstr>Wingdings 3</vt:lpstr>
      <vt:lpstr>Facet</vt:lpstr>
      <vt:lpstr>Enhanced Guidelines to the Code of Conduct for Trans-Tasman Patent and Trade Marks Attorneys</vt:lpstr>
      <vt:lpstr>Why make Enhancements?</vt:lpstr>
      <vt:lpstr>PowerPoint Presentation</vt:lpstr>
      <vt:lpstr>Enhancements – Conflicts (s.20)</vt:lpstr>
      <vt:lpstr>Enhancements – Conflicts (s.20) cont.</vt:lpstr>
      <vt:lpstr>Enhancements – Conflicts (s.20) cont.</vt:lpstr>
      <vt:lpstr>Enhancements – Loyalty (s.19)</vt:lpstr>
      <vt:lpstr>Enhancements – Loyalty (s.19) cont.</vt:lpstr>
      <vt:lpstr>Enhancements – Disclosure (s.17)</vt:lpstr>
      <vt:lpstr>Enhancements – Confidentiality (s.18)</vt:lpstr>
      <vt:lpstr>Enhancements – Competency (s.14)</vt:lpstr>
      <vt:lpstr>Enhancements – Competency (s.14)</vt:lpstr>
      <vt:lpstr>Enhancements – Integrity (s.13)</vt:lpstr>
      <vt:lpstr>Enhancements – Integrity (s.13) cont.</vt:lpstr>
      <vt:lpstr>Enhancements – Independence (s.21)</vt:lpstr>
      <vt:lpstr>Enhancements – Ownership (s.23)</vt:lpstr>
      <vt:lpstr>Enhancements – Communication (s.16)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Guidelines to the Code of Conduct for Trans-Tasman Patent and Trade Marks Attorneys</dc:title>
  <dc:creator>Andrew F. Christie</dc:creator>
  <cp:lastModifiedBy>Andrew F. Christie</cp:lastModifiedBy>
  <cp:revision>21</cp:revision>
  <cp:lastPrinted>2023-06-26T09:13:56Z</cp:lastPrinted>
  <dcterms:created xsi:type="dcterms:W3CDTF">2023-06-24T06:09:38Z</dcterms:created>
  <dcterms:modified xsi:type="dcterms:W3CDTF">2023-06-27T03:02:59Z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0x010100FDB7F5F8C178574A8B09909379B6E048</vt:lpwstr>
  </property>
  <property fmtid="{D5CDD505-2E9C-101B-9397-08002B2CF9AE}" pid="3" name="MediaServiceImageTags">
    <vt:lpwstr/>
  </property>
  <property fmtid="{D5CDD505-2E9C-101B-9397-08002B2CF9AE}" pid="4" name="_dlc_DocIdItemGuid">
    <vt:lpwstr>a5d36564-b3dd-4f29-be8f-9681bd46f15c</vt:lpwstr>
  </property>
</Properties>
</file>